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8"/>
  </p:notesMasterIdLst>
  <p:sldIdLst>
    <p:sldId id="256" r:id="rId2"/>
    <p:sldId id="273" r:id="rId3"/>
    <p:sldId id="263" r:id="rId4"/>
    <p:sldId id="266" r:id="rId5"/>
    <p:sldId id="274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 snapToGrid="0">
      <p:cViewPr>
        <p:scale>
          <a:sx n="50" d="100"/>
          <a:sy n="50" d="100"/>
        </p:scale>
        <p:origin x="-2064" y="-8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36225-B0CD-418F-AE66-C18E80BA626E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E1231-B1E7-4A33-91CA-3F2C2ABF71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19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E1231-B1E7-4A33-91CA-3F2C2ABF717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6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80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63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97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55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365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42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27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3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32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6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50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67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7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40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8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31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FFDE-0C64-4E8C-97BD-B3E286BC3CC4}" type="datetimeFigureOut">
              <a:rPr lang="ru-RU" smtClean="0"/>
              <a:pPr/>
              <a:t>22.05.2023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3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8182" y="2791506"/>
            <a:ext cx="9788236" cy="368095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ФЕДЕРАЛЬНАЯ СЛУЖБА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ПО </a:t>
            </a:r>
            <a:r>
              <a:rPr lang="ru-RU" sz="2400" b="1" dirty="0"/>
              <a:t>ЭКОЛОГИЧЕСКОМУ, ТЕХНОЛОГИЧЕСКОМУ И АТОМНОМУ НАДЗОРУ (РОСТЕХНАДЗОР</a:t>
            </a:r>
            <a:r>
              <a:rPr lang="ru-RU" sz="2400" b="1" dirty="0" smtClean="0"/>
              <a:t>)</a:t>
            </a:r>
            <a:br>
              <a:rPr lang="ru-RU" sz="2400" b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000" b="1" cap="all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3000" b="1" cap="all" dirty="0" err="1"/>
              <a:t>сРЕДНЕ</a:t>
            </a:r>
            <a:r>
              <a:rPr lang="ru-RU" sz="3000" b="1" cap="all" dirty="0"/>
              <a:t>-ПОВОЛЖСКОЕ </a:t>
            </a:r>
            <a:r>
              <a:rPr lang="ru-RU" sz="3000" b="1" cap="all" dirty="0" smtClean="0"/>
              <a:t>управление</a:t>
            </a:r>
            <a:br>
              <a:rPr lang="ru-RU" sz="3000" b="1" cap="all" dirty="0" smtClean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2000" dirty="0"/>
              <a:t> </a:t>
            </a:r>
            <a:br>
              <a:rPr lang="ru-RU" sz="2000" dirty="0"/>
            </a:br>
            <a:r>
              <a:rPr lang="ru-RU" sz="2400" dirty="0"/>
              <a:t>Межрегиональный отдел по </a:t>
            </a:r>
            <a:r>
              <a:rPr lang="ru-RU" sz="2400" dirty="0" smtClean="0"/>
              <a:t>горному надзору и маркшейдерии</a:t>
            </a:r>
            <a:br>
              <a:rPr lang="ru-RU" sz="24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 smtClean="0"/>
              <a:t>Самара, 2023 </a:t>
            </a:r>
            <a:endParaRPr lang="ru-RU" sz="2800" b="1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-24000" contrast="9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6492746" y="199574"/>
            <a:ext cx="957943" cy="112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58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572" y="711200"/>
            <a:ext cx="8915400" cy="55067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   </a:t>
            </a:r>
            <a:r>
              <a:rPr lang="ru-RU" sz="2800" b="1" dirty="0" smtClean="0"/>
              <a:t>Регистрация </a:t>
            </a:r>
            <a:r>
              <a:rPr lang="ru-RU" sz="2800" b="1" dirty="0"/>
              <a:t>опасных производственных объектов открытых горных работ на месторождениях, не входящих в региональные перечни общераспространенных полезных ископаемых</a:t>
            </a:r>
            <a:r>
              <a:rPr lang="ru-RU" sz="2800" dirty="0"/>
              <a:t>.</a:t>
            </a:r>
            <a:endParaRPr lang="ru-RU" sz="2800" dirty="0" smtClean="0"/>
          </a:p>
          <a:p>
            <a:r>
              <a:rPr lang="ru-RU" sz="2200" dirty="0" smtClean="0"/>
              <a:t>Анализ перечня общераспространенных полезных ископаемых (ОПИ) соответствующего субъекта </a:t>
            </a:r>
            <a:r>
              <a:rPr lang="ru-RU" sz="2200" dirty="0"/>
              <a:t>Российской Федерации (по Ульяновской </a:t>
            </a:r>
            <a:r>
              <a:rPr lang="ru-RU" sz="2200" dirty="0" smtClean="0"/>
              <a:t>области - утвержден </a:t>
            </a:r>
            <a:r>
              <a:rPr lang="ru-RU" sz="2200" dirty="0"/>
              <a:t>распоряжением МПР России и Администрации Ульяновской области </a:t>
            </a:r>
            <a:r>
              <a:rPr lang="ru-RU" sz="2200" dirty="0" smtClean="0"/>
              <a:t>от </a:t>
            </a:r>
            <a:r>
              <a:rPr lang="ru-RU" sz="2200" dirty="0"/>
              <a:t>15 апреля 2005 года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№ </a:t>
            </a:r>
            <a:r>
              <a:rPr lang="ru-RU" sz="2200" dirty="0" smtClean="0"/>
              <a:t>28-р/404-р). </a:t>
            </a:r>
            <a:endParaRPr lang="ru-RU" sz="2200" dirty="0"/>
          </a:p>
          <a:p>
            <a:r>
              <a:rPr lang="ru-RU" sz="2200" dirty="0" smtClean="0"/>
              <a:t>При отсутствии полезного ископаемого в перечне, либо его отнесения к изъятиям из данного перечня – принятие решения о регистрации ОПО.</a:t>
            </a:r>
          </a:p>
          <a:p>
            <a:r>
              <a:rPr lang="ru-RU" sz="2200" dirty="0" smtClean="0"/>
              <a:t>Определение класса ОПО с учетом проектного ежегодного объема горной массы в разрыхленном состоянии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(п.8 </a:t>
            </a:r>
            <a:r>
              <a:rPr lang="ru-RU" sz="2200" dirty="0"/>
              <a:t>Приложения 2 к </a:t>
            </a:r>
            <a:r>
              <a:rPr lang="ru-RU" sz="2200" dirty="0" smtClean="0"/>
              <a:t>116-ФЗ, </a:t>
            </a:r>
            <a:r>
              <a:rPr lang="ru-RU" sz="2200" dirty="0" err="1" smtClean="0"/>
              <a:t>ГоСТ</a:t>
            </a:r>
            <a:r>
              <a:rPr lang="ru-RU" sz="2200" dirty="0" smtClean="0"/>
              <a:t> Р 50544-93).</a:t>
            </a:r>
          </a:p>
          <a:p>
            <a:r>
              <a:rPr lang="ru-RU" sz="2200" dirty="0" smtClean="0"/>
              <a:t>Подготовка и направление комплекта документов для регистрации ОПО. </a:t>
            </a:r>
            <a:endParaRPr lang="ru-RU" sz="22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1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2" y="224286"/>
            <a:ext cx="10744200" cy="614200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/>
              <a:t>Индикатор </a:t>
            </a:r>
            <a:r>
              <a:rPr lang="ru-RU" sz="4000" b="1" dirty="0"/>
              <a:t>риска 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b="1" dirty="0" smtClean="0"/>
              <a:t>в </a:t>
            </a:r>
            <a:r>
              <a:rPr lang="ru-RU" sz="4000" b="1" dirty="0"/>
              <a:t>области осуществлении федерального государственного горного надзора </a:t>
            </a:r>
            <a:endParaRPr lang="ru-RU" sz="4000" b="1" dirty="0" smtClean="0"/>
          </a:p>
          <a:p>
            <a:pPr marL="0" indent="0" algn="ctr">
              <a:buNone/>
            </a:pPr>
            <a:r>
              <a:rPr lang="ru-RU" sz="3400" b="1" dirty="0" smtClean="0"/>
              <a:t>приказ </a:t>
            </a:r>
            <a:r>
              <a:rPr lang="ru-RU" sz="3400" b="1" dirty="0" err="1"/>
              <a:t>Ростехнадзора</a:t>
            </a:r>
            <a:r>
              <a:rPr lang="ru-RU" sz="3400" b="1" dirty="0"/>
              <a:t> от 1 ноября 2021 года N 364</a:t>
            </a:r>
            <a:endParaRPr lang="ru-RU" sz="3400" b="1" dirty="0" smtClean="0"/>
          </a:p>
          <a:p>
            <a:pPr marL="0" indent="0" algn="ctr">
              <a:buNone/>
            </a:pPr>
            <a:r>
              <a:rPr lang="ru-RU" sz="4000" dirty="0" smtClean="0"/>
              <a:t>«Выявление </a:t>
            </a:r>
            <a:r>
              <a:rPr lang="ru-RU" sz="4000" dirty="0"/>
              <a:t>по истечении 2-х месяцев со дня начала разработки месторождения, указанного в лицензии на право пользования недрами, факта отсутствия согласованных планов развития горных работ при наличии у юридического лица, индивидуального предпринимателя лицензии на право пользования недрами в пределах данного месторождения в случае, если обязанность по использованию участка недр в течение срока, предусмотренного для разработки данного месторождения установлена проектной документацией на разработку месторождения». </a:t>
            </a:r>
            <a:endParaRPr lang="ru-RU" sz="4000" dirty="0" smtClean="0"/>
          </a:p>
          <a:p>
            <a:pPr algn="just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4790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7690" y="224286"/>
            <a:ext cx="10640292" cy="62840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 smtClean="0"/>
              <a:t>Индикатор </a:t>
            </a:r>
            <a:r>
              <a:rPr lang="ru-RU" sz="3200" b="1" dirty="0"/>
              <a:t>риска </a:t>
            </a:r>
            <a:r>
              <a:rPr lang="ru-RU" sz="3200" b="1" dirty="0" smtClean="0"/>
              <a:t>в </a:t>
            </a:r>
            <a:r>
              <a:rPr lang="ru-RU" sz="3200" b="1" dirty="0"/>
              <a:t>сфере лицензионного контроля за производством маркшейдерских работ </a:t>
            </a:r>
            <a:endParaRPr lang="ru-RU" sz="3200" b="1" dirty="0" smtClean="0"/>
          </a:p>
          <a:p>
            <a:pPr marL="0" indent="0" algn="ctr">
              <a:buNone/>
            </a:pPr>
            <a:r>
              <a:rPr lang="ru-RU" sz="2600" b="1" dirty="0" smtClean="0"/>
              <a:t>приказ </a:t>
            </a:r>
            <a:r>
              <a:rPr lang="ru-RU" sz="2600" b="1" dirty="0" err="1"/>
              <a:t>Ростехнадзора</a:t>
            </a:r>
            <a:r>
              <a:rPr lang="ru-RU" sz="2600" b="1" dirty="0"/>
              <a:t> от 25 февраля 2022 года N </a:t>
            </a:r>
            <a:r>
              <a:rPr lang="ru-RU" sz="2600" b="1" dirty="0" smtClean="0"/>
              <a:t>63</a:t>
            </a:r>
          </a:p>
          <a:p>
            <a:pPr marL="0" indent="0" algn="ctr">
              <a:buNone/>
            </a:pPr>
            <a:r>
              <a:rPr lang="ru-RU" sz="3200" dirty="0" smtClean="0"/>
              <a:t>«Факт </a:t>
            </a:r>
            <a:r>
              <a:rPr lang="ru-RU" sz="3200" dirty="0"/>
              <a:t>предоставления пользователем недр (лицензиатом) плана и (или) схемы развития горных работ (пояснительной записки к плану и (или) схеме развития горных работ), содержащих сведения о специалисте, состоящем у этого пользователя недр (лицензиата) в должности главного маркшейдера, в случае предоставления в течение 90 предшествующих суток иным пользователем недр (лицензиатом) документации, содержащей сведения о том же специалисте, состоящем в должности главного маркшейдера»</a:t>
            </a:r>
            <a:r>
              <a:rPr lang="ru-RU" sz="3200" dirty="0" smtClean="0"/>
              <a:t>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5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85800"/>
            <a:ext cx="8915400" cy="522542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/>
              <a:t>изменения в «Положение о лицензировании производства маркшейдерских работ</a:t>
            </a:r>
            <a:r>
              <a:rPr lang="ru-RU" sz="2800" b="1" dirty="0" smtClean="0"/>
              <a:t>»</a:t>
            </a:r>
          </a:p>
          <a:p>
            <a:pPr algn="ctr"/>
            <a:r>
              <a:rPr lang="ru-RU" b="1" dirty="0" smtClean="0"/>
              <a:t>постановление Правительства РФ от </a:t>
            </a:r>
            <a:r>
              <a:rPr lang="ru-RU" b="1" dirty="0"/>
              <a:t>20 октября 2022 года </a:t>
            </a:r>
            <a:r>
              <a:rPr lang="ru-RU" b="1" dirty="0" smtClean="0"/>
              <a:t>№1868 вступили в силу с 01.03.2023.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600" dirty="0" smtClean="0"/>
              <a:t>- </a:t>
            </a:r>
            <a:r>
              <a:rPr lang="ru-RU" sz="2600" dirty="0"/>
              <a:t>подпункты "а" и "б" пункта 4 Положения о лицензировании производства маркшейдерских работ, утвержденного постановлением Правительства Российской Федерации от 16 сентября 2020 г. №</a:t>
            </a:r>
            <a:r>
              <a:rPr lang="ru-RU" sz="2600" dirty="0" smtClean="0"/>
              <a:t>1467</a:t>
            </a:r>
            <a:br>
              <a:rPr lang="ru-RU" sz="2600" dirty="0" smtClean="0"/>
            </a:br>
            <a:r>
              <a:rPr lang="ru-RU" sz="2600" dirty="0" smtClean="0"/>
              <a:t> </a:t>
            </a:r>
            <a:r>
              <a:rPr lang="ru-RU" sz="2600" dirty="0"/>
              <a:t>"О лицензировании производства маркшейдерских работ", в части, касающейся дополнительного профессионального образования в области промышленной безопасности, до 1 марта 2025 г. не применяются.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58793" y="396814"/>
            <a:ext cx="11524890" cy="6038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endParaRPr lang="ru-RU" sz="6600" dirty="0" smtClean="0"/>
          </a:p>
          <a:p>
            <a:pPr marL="0" indent="0" algn="ctr">
              <a:buNone/>
            </a:pPr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2557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401</TotalTime>
  <Words>299</Words>
  <Application>Microsoft Office PowerPoint</Application>
  <PresentationFormat>Произвольный</PresentationFormat>
  <Paragraphs>22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ФЕДЕРАЛЬНАЯ СЛУЖБА  ПО ЭКОЛОГИЧЕСКОМУ, ТЕХНОЛОГИЧЕСКОМУ И АТОМНОМУ НАДЗОРУ (РОСТЕХНАДЗОР)    сРЕДНЕ-ПОВОЛЖСКОЕ управление    Межрегиональный отдел по горному надзору и маркшейдерии  Самара, 2023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ЭКОЛОГИЧЕСКОМУ, ТЕХНОЛОГИЧЕСКОМУ И АТОМНОМУ НАДЗОРУ (РОСТЕХНАДЗОР)   сРЕДНЕ-ПОВОЛЖСКОЕ управление   Межрегиональный отдел по надзору за объектами нефтехимического комплекса, взрывными работами и безопасности недропользования</dc:title>
  <dc:creator>1</dc:creator>
  <cp:lastModifiedBy>User335</cp:lastModifiedBy>
  <cp:revision>45</cp:revision>
  <dcterms:created xsi:type="dcterms:W3CDTF">2018-05-27T14:22:15Z</dcterms:created>
  <dcterms:modified xsi:type="dcterms:W3CDTF">2023-05-22T11:36:09Z</dcterms:modified>
</cp:coreProperties>
</file>